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4" r:id="rId2"/>
  </p:sldMasterIdLst>
  <p:notesMasterIdLst>
    <p:notesMasterId r:id="rId17"/>
  </p:notesMasterIdLst>
  <p:sldIdLst>
    <p:sldId id="256" r:id="rId3"/>
    <p:sldId id="277" r:id="rId4"/>
    <p:sldId id="278" r:id="rId5"/>
    <p:sldId id="279" r:id="rId6"/>
    <p:sldId id="281" r:id="rId7"/>
    <p:sldId id="282" r:id="rId8"/>
    <p:sldId id="280" r:id="rId9"/>
    <p:sldId id="289" r:id="rId10"/>
    <p:sldId id="283" r:id="rId11"/>
    <p:sldId id="284" r:id="rId12"/>
    <p:sldId id="288" r:id="rId13"/>
    <p:sldId id="285" r:id="rId14"/>
    <p:sldId id="286" r:id="rId15"/>
    <p:sldId id="287" r:id="rId16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 autoAdjust="0"/>
    <p:restoredTop sz="94674" autoAdjust="0"/>
  </p:normalViewPr>
  <p:slideViewPr>
    <p:cSldViewPr snapToGrid="0" snapToObjects="1">
      <p:cViewPr varScale="1">
        <p:scale>
          <a:sx n="124" d="100"/>
          <a:sy n="124" d="100"/>
        </p:scale>
        <p:origin x="1824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tiff>
</file>

<file path=ppt/media/image11.tiff>
</file>

<file path=ppt/media/image12.png>
</file>

<file path=ppt/media/image2.jpg>
</file>

<file path=ppt/media/image3.png>
</file>

<file path=ppt/media/image3.tiff>
</file>

<file path=ppt/media/image4.tiff>
</file>

<file path=ppt/media/image5.png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986145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FIRS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05734" y="629721"/>
            <a:ext cx="8958887" cy="59393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163063" y="0"/>
            <a:ext cx="7312349" cy="489838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2817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FIRST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1163063" y="0"/>
            <a:ext cx="7312349" cy="489838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328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735" y="617987"/>
            <a:ext cx="4523880" cy="59393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Content Placeholder 2"/>
          <p:cNvSpPr>
            <a:spLocks noGrp="1"/>
          </p:cNvSpPr>
          <p:nvPr>
            <p:ph idx="13"/>
          </p:nvPr>
        </p:nvSpPr>
        <p:spPr>
          <a:xfrm>
            <a:off x="4629615" y="617987"/>
            <a:ext cx="4383793" cy="59393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36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735" y="3471887"/>
            <a:ext cx="8958890" cy="30854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05736" y="628650"/>
            <a:ext cx="8958890" cy="2843238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713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13093" y="1347562"/>
            <a:ext cx="8851392" cy="1005840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6" name="Text Placeholder 4"/>
          <p:cNvSpPr>
            <a:spLocks noGrp="1"/>
          </p:cNvSpPr>
          <p:nvPr>
            <p:ph idx="1"/>
          </p:nvPr>
        </p:nvSpPr>
        <p:spPr>
          <a:xfrm>
            <a:off x="183306" y="2405778"/>
            <a:ext cx="8503494" cy="3772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863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3063" y="0"/>
            <a:ext cx="7312349" cy="489838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734" y="629721"/>
            <a:ext cx="8958887" cy="59393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8" name="Rectangle 7"/>
          <p:cNvSpPr/>
          <p:nvPr/>
        </p:nvSpPr>
        <p:spPr>
          <a:xfrm>
            <a:off x="0" y="6695604"/>
            <a:ext cx="8644679" cy="1726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1"/>
            <a:endParaRPr kern="1200">
              <a:solidFill>
                <a:prstClr val="white"/>
              </a:solidFill>
              <a:latin typeface="Times New Roman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8353477" y="6510938"/>
            <a:ext cx="646693" cy="3693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 hangingPunct="1"/>
            <a:fld id="{6B30A456-4635-334D-A415-3BCE94D01BB8}" type="slidenum">
              <a:rPr lang="en-US" kern="120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+mn-ea"/>
                <a:cs typeface="+mn-cs"/>
              </a:rPr>
              <a:pPr algn="r" hangingPunct="1"/>
              <a:t>‹#›</a:t>
            </a:fld>
            <a:endParaRPr lang="en-US" kern="1200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ea typeface="+mn-ea"/>
              <a:cs typeface="+mn-cs"/>
            </a:endParaRPr>
          </a:p>
        </p:txBody>
      </p:sp>
      <p:pic>
        <p:nvPicPr>
          <p:cNvPr id="7" name="Picture 6" descr="icon_wfirst_logo.png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4" b="1604"/>
          <a:stretch/>
        </p:blipFill>
        <p:spPr>
          <a:xfrm>
            <a:off x="10409" y="0"/>
            <a:ext cx="1152654" cy="542746"/>
          </a:xfrm>
          <a:prstGeom prst="rect">
            <a:avLst/>
          </a:prstGeom>
        </p:spPr>
      </p:pic>
      <p:pic>
        <p:nvPicPr>
          <p:cNvPr id="10" name="Picture 9" descr="256357main_Symbols1-xltn.jp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0986" y="19390"/>
            <a:ext cx="643014" cy="48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373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93" r:id="rId2"/>
    <p:sldLayoutId id="2147483665" r:id="rId3"/>
    <p:sldLayoutId id="2147483667" r:id="rId4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2800" b="0" i="0" kern="1200">
          <a:solidFill>
            <a:schemeClr val="bg1"/>
          </a:solidFill>
          <a:latin typeface="Times New Roman"/>
          <a:ea typeface="小塚明朝 Pro H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500"/>
        </a:spcBef>
        <a:spcAft>
          <a:spcPts val="0"/>
        </a:spcAft>
        <a:buClr>
          <a:srgbClr val="800000"/>
        </a:buClr>
        <a:buSzPct val="80000"/>
        <a:buFont typeface="Wingdings 2" pitchFamily="18" charset="2"/>
        <a:buChar char=""/>
        <a:tabLst>
          <a:tab pos="398463" algn="l"/>
        </a:tabLst>
        <a:defRPr sz="28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1pPr>
      <a:lvl2pPr marL="692150" indent="-407988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2pPr>
      <a:lvl3pPr marL="914400" indent="-384175" algn="l" defTabSz="914400" rtl="0" eaLnBrk="1" latinLnBrk="0" hangingPunct="1">
        <a:spcBef>
          <a:spcPts val="500"/>
        </a:spcBef>
        <a:buClr>
          <a:srgbClr val="800000"/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3pPr>
      <a:lvl4pPr marL="1139825" indent="-363538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4pPr>
      <a:lvl5pPr marL="1423988" indent="-392113" algn="l" defTabSz="914400" rtl="0" eaLnBrk="1" latinLnBrk="0" hangingPunct="1">
        <a:spcBef>
          <a:spcPts val="500"/>
        </a:spcBef>
        <a:buClr>
          <a:srgbClr val="800000"/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093" y="1347562"/>
            <a:ext cx="8851392" cy="1005840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8" name="Rectangle 7"/>
          <p:cNvSpPr/>
          <p:nvPr/>
        </p:nvSpPr>
        <p:spPr>
          <a:xfrm>
            <a:off x="0" y="6695604"/>
            <a:ext cx="8644679" cy="1726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1"/>
            <a:endParaRPr kern="1200">
              <a:solidFill>
                <a:prstClr val="white"/>
              </a:solidFill>
              <a:latin typeface="Times New Roman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8353477" y="6510938"/>
            <a:ext cx="646693" cy="369332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 hangingPunct="1"/>
            <a:fld id="{6B30A456-4635-334D-A415-3BCE94D01BB8}" type="slidenum">
              <a:rPr lang="en-US" kern="120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+mn-ea"/>
                <a:cs typeface="+mn-cs"/>
              </a:rPr>
              <a:pPr algn="r" hangingPunct="1"/>
              <a:t>‹#›</a:t>
            </a:fld>
            <a:endParaRPr lang="en-US" kern="1200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ea typeface="+mn-ea"/>
              <a:cs typeface="+mn-cs"/>
            </a:endParaRPr>
          </a:p>
        </p:txBody>
      </p:sp>
      <p:pic>
        <p:nvPicPr>
          <p:cNvPr id="7" name="Picture 6" descr="icon_wfirst_logo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4" b="1604"/>
          <a:stretch/>
        </p:blipFill>
        <p:spPr>
          <a:xfrm>
            <a:off x="10409" y="-1"/>
            <a:ext cx="2778454" cy="1308281"/>
          </a:xfrm>
          <a:prstGeom prst="rect">
            <a:avLst/>
          </a:prstGeom>
        </p:spPr>
      </p:pic>
      <p:pic>
        <p:nvPicPr>
          <p:cNvPr id="10" name="Picture 9" descr="256357main_Symbols1-xltn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534" y="19390"/>
            <a:ext cx="1713466" cy="128889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83306" y="2405778"/>
            <a:ext cx="8503494" cy="3772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91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txStyles>
    <p:titleStyle>
      <a:lvl1pPr marL="0" indent="0" algn="l" defTabSz="914400" rtl="0" eaLnBrk="1" latinLnBrk="0" hangingPunct="1">
        <a:spcBef>
          <a:spcPct val="0"/>
        </a:spcBef>
        <a:buNone/>
        <a:defRPr sz="3600" b="0" i="0" kern="1200">
          <a:solidFill>
            <a:schemeClr val="bg1"/>
          </a:solidFill>
          <a:latin typeface="Times New Roman"/>
          <a:ea typeface="小塚明朝 Pro H"/>
          <a:cs typeface="+mj-cs"/>
        </a:defRPr>
      </a:lvl1pPr>
    </p:titleStyle>
    <p:bodyStyle>
      <a:lvl1pPr marL="0" indent="0" algn="l" defTabSz="914400" rtl="0" eaLnBrk="1" latinLnBrk="0" hangingPunct="1">
        <a:spcBef>
          <a:spcPts val="500"/>
        </a:spcBef>
        <a:buClr>
          <a:srgbClr val="800000"/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1pPr>
      <a:lvl2pPr marL="0" indent="0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2pPr>
      <a:lvl3pPr marL="0" indent="0" algn="l" defTabSz="914400" rtl="0" eaLnBrk="1" latinLnBrk="0" hangingPunct="1">
        <a:spcBef>
          <a:spcPts val="500"/>
        </a:spcBef>
        <a:buClr>
          <a:srgbClr val="800000"/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3pPr>
      <a:lvl4pPr marL="0" indent="0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4pPr>
      <a:lvl5pPr marL="0" indent="0" algn="l" defTabSz="914400" rtl="0" eaLnBrk="1" latinLnBrk="0" hangingPunct="1">
        <a:spcBef>
          <a:spcPts val="500"/>
        </a:spcBef>
        <a:buClr>
          <a:srgbClr val="800000"/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/>
          </p:cNvSpPr>
          <p:nvPr>
            <p:ph type="title"/>
          </p:nvPr>
        </p:nvSpPr>
        <p:spPr>
          <a:xfrm>
            <a:off x="95405" y="2511628"/>
            <a:ext cx="8851392" cy="1251011"/>
          </a:xfrm>
          <a:prstGeom prst="rect">
            <a:avLst/>
          </a:prstGeom>
        </p:spPr>
        <p:txBody>
          <a:bodyPr/>
          <a:lstStyle/>
          <a:p>
            <a:pPr algn="ctr" defTabSz="347472">
              <a:defRPr sz="2964"/>
            </a:pPr>
            <a:r>
              <a:rPr lang="en-US" dirty="0" smtClean="0"/>
              <a:t>IFS simulations update</a:t>
            </a:r>
            <a:endParaRPr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83306" y="4392923"/>
            <a:ext cx="8503494" cy="1981318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Maxime Rizzo, Neil </a:t>
            </a:r>
            <a:r>
              <a:rPr lang="en-US" dirty="0" smtClean="0"/>
              <a:t>Zimmerman</a:t>
            </a:r>
          </a:p>
          <a:p>
            <a:pPr algn="ctr"/>
            <a:r>
              <a:rPr lang="en-US" dirty="0" smtClean="0"/>
              <a:t> Goddard </a:t>
            </a:r>
            <a:r>
              <a:rPr lang="en-US" dirty="0" smtClean="0"/>
              <a:t>IFS </a:t>
            </a:r>
            <a:r>
              <a:rPr lang="en-US" dirty="0" smtClean="0"/>
              <a:t>Lab</a:t>
            </a:r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WFIRST Sims </a:t>
            </a:r>
            <a:r>
              <a:rPr lang="en-US" dirty="0" err="1" smtClean="0"/>
              <a:t>telecon</a:t>
            </a:r>
            <a:endParaRPr lang="en-US" dirty="0" smtClean="0"/>
          </a:p>
          <a:p>
            <a:pPr algn="ctr"/>
            <a:r>
              <a:rPr lang="en-US" dirty="0" smtClean="0"/>
              <a:t>June 2</a:t>
            </a:r>
            <a:r>
              <a:rPr lang="en-US" baseline="30000" dirty="0" smtClean="0"/>
              <a:t>nd</a:t>
            </a:r>
            <a:r>
              <a:rPr lang="en-US" dirty="0" smtClean="0"/>
              <a:t>, 2017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Recovered spectrum in noiseless data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990600"/>
            <a:ext cx="9131300" cy="487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110385" y="5906497"/>
            <a:ext cx="67457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IFS cube reconstruction algorithm: ‘optimal’ extraction (Horne+1986) </a:t>
            </a:r>
          </a:p>
          <a:p>
            <a:pPr algn="ctr"/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For more info on the reduction algorithm, see Brandt+2017, submitted</a:t>
            </a:r>
          </a:p>
          <a:p>
            <a:pPr marL="285750" lvl="1" indent="-285750" algn="ctr">
              <a:buFont typeface="Arial" charset="0"/>
              <a:buChar char="•"/>
            </a:pP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097897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Noisy IFS detector map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29645"/>
            <a:ext cx="9144000" cy="56809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56951" y="6310548"/>
            <a:ext cx="2230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~27 hours exposure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9525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IFS cubes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94314"/>
            <a:ext cx="9144000" cy="387757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094773" y="4826675"/>
            <a:ext cx="487825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Noise includes:</a:t>
            </a:r>
          </a:p>
          <a:p>
            <a:pPr marL="285750" lvl="1" indent="-285750">
              <a:buFont typeface="Wingdings" charset="2"/>
              <a:buChar char="§"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Dark current</a:t>
            </a:r>
          </a:p>
          <a:p>
            <a:pPr marL="285750" lvl="1" indent="-285750">
              <a:buFont typeface="Wingdings" charset="2"/>
              <a:buChar char="§"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CIC</a:t>
            </a:r>
          </a:p>
          <a:p>
            <a:pPr marL="285750" lvl="1" indent="-285750">
              <a:buFont typeface="Wingdings" charset="2"/>
              <a:buChar char="§"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Electron multiplying noise</a:t>
            </a:r>
          </a:p>
          <a:p>
            <a:pPr marL="285750" lvl="1" indent="-285750">
              <a:buFont typeface="Wingdings" charset="2"/>
              <a:buChar char="§"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Poisson</a:t>
            </a:r>
          </a:p>
          <a:p>
            <a:pPr marL="285750" lvl="1" indent="-285750">
              <a:buFont typeface="Wingdings" charset="2"/>
              <a:buChar char="§"/>
            </a:pP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Loss of QE due to traps capture (no release yet)</a:t>
            </a:r>
          </a:p>
          <a:p>
            <a:pPr marL="285750" lvl="1" indent="-285750">
              <a:buFont typeface="Arial" charset="0"/>
              <a:buChar char="•"/>
            </a:pP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46862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Convolution with matched filter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5095"/>
            <a:ext cx="9144000" cy="388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179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4778" y="903168"/>
            <a:ext cx="8958887" cy="446626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Need to perfect RDI on noisy data</a:t>
            </a:r>
          </a:p>
          <a:p>
            <a:pPr lvl="1"/>
            <a:r>
              <a:rPr lang="en-US" dirty="0" smtClean="0"/>
              <a:t>Right now, some systematic over-subtraction of the planet flux</a:t>
            </a:r>
          </a:p>
          <a:p>
            <a:endParaRPr lang="en-US" dirty="0"/>
          </a:p>
          <a:p>
            <a:r>
              <a:rPr lang="en-US" dirty="0" smtClean="0"/>
              <a:t>Need to add some sources of noise:</a:t>
            </a:r>
          </a:p>
          <a:p>
            <a:pPr lvl="1"/>
            <a:r>
              <a:rPr lang="en-US" dirty="0" smtClean="0"/>
              <a:t>Zodiacal/</a:t>
            </a:r>
            <a:r>
              <a:rPr lang="en-US" dirty="0" err="1" smtClean="0"/>
              <a:t>exozodiacal</a:t>
            </a:r>
            <a:r>
              <a:rPr lang="en-US" dirty="0" smtClean="0"/>
              <a:t> light</a:t>
            </a:r>
          </a:p>
          <a:p>
            <a:pPr lvl="1"/>
            <a:r>
              <a:rPr lang="en-US" dirty="0" smtClean="0"/>
              <a:t>Traps release mechanism (that’s hard to do right)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Need to verify absolute photon counts with </a:t>
            </a:r>
            <a:r>
              <a:rPr lang="en-US" dirty="0" err="1" smtClean="0"/>
              <a:t>Bijan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Need to agree on SNR metric for discussion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improvements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234846" y="5513267"/>
                <a:ext cx="8558753" cy="8677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</a:rPr>
                  <a:t>SNR=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80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sz="2800" b="0" i="1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charset="0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Matched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filtered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RDI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residual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at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planet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location</m:t>
                        </m:r>
                        <m:r>
                          <a:rPr lang="en-US" sz="2800" b="0" i="1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charset="0"/>
                          </a:rPr>
                          <m:t> 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STD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matched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filtered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RDI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residuals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,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left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side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only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)</m:t>
                        </m:r>
                      </m:den>
                    </m:f>
                  </m:oMath>
                </a14:m>
                <a:endParaRPr lang="en-US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4846" y="5513267"/>
                <a:ext cx="8558753" cy="867738"/>
              </a:xfrm>
              <a:prstGeom prst="rect">
                <a:avLst/>
              </a:prstGeom>
              <a:blipFill rotWithShape="0">
                <a:blip r:embed="rId2"/>
                <a:stretch>
                  <a:fillRect l="-149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2700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Impact of interpolation noise on RDI post-processing gain in the IFS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Updates on SNR calculations in the IFS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8588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John </a:t>
            </a:r>
            <a:r>
              <a:rPr lang="en-US" dirty="0" err="1" smtClean="0"/>
              <a:t>Krist</a:t>
            </a:r>
            <a:r>
              <a:rPr lang="en-US" dirty="0" smtClean="0"/>
              <a:t> OS5 inputs</a:t>
            </a:r>
          </a:p>
          <a:p>
            <a:pPr lvl="1"/>
            <a:r>
              <a:rPr lang="en-US" dirty="0" smtClean="0"/>
              <a:t>Oversampled reference star, target star and </a:t>
            </a:r>
            <a:r>
              <a:rPr lang="en-US" dirty="0" err="1" smtClean="0"/>
              <a:t>offaxis</a:t>
            </a:r>
            <a:r>
              <a:rPr lang="en-US" dirty="0" smtClean="0"/>
              <a:t> PSFs</a:t>
            </a:r>
          </a:p>
          <a:p>
            <a:pPr lvl="1"/>
            <a:r>
              <a:rPr lang="en-US" dirty="0" smtClean="0"/>
              <a:t>Time series: 30ks on ref, 100ks on target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Propagate full time series through IFS using CRISPY, the Goddard IFS </a:t>
            </a:r>
            <a:r>
              <a:rPr lang="en-US" dirty="0" smtClean="0"/>
              <a:t>simulator, obtain average detector maps</a:t>
            </a:r>
          </a:p>
          <a:p>
            <a:endParaRPr lang="en-US" dirty="0"/>
          </a:p>
          <a:p>
            <a:r>
              <a:rPr lang="en-US" dirty="0" smtClean="0"/>
              <a:t>Reduce maps into IFS cubes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Subtract reference from target slice-by-slice (RDI)</a:t>
            </a:r>
          </a:p>
          <a:p>
            <a:endParaRPr lang="en-US" dirty="0"/>
          </a:p>
          <a:p>
            <a:r>
              <a:rPr lang="en-US" dirty="0" smtClean="0"/>
              <a:t>Convolve with matched filter to determine noise map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286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Repeat for case where input is shifted by equivalent of 0.5 </a:t>
            </a:r>
            <a:r>
              <a:rPr lang="en-US" dirty="0" err="1" smtClean="0"/>
              <a:t>lenslets</a:t>
            </a:r>
            <a:r>
              <a:rPr lang="en-US" dirty="0" smtClean="0"/>
              <a:t> </a:t>
            </a:r>
            <a:r>
              <a:rPr lang="en-US" dirty="0" smtClean="0"/>
              <a:t>in both X and Y (worst interpolation case)</a:t>
            </a:r>
          </a:p>
          <a:p>
            <a:endParaRPr lang="en-US" dirty="0"/>
          </a:p>
          <a:p>
            <a:r>
              <a:rPr lang="en-US" dirty="0" smtClean="0"/>
              <a:t>Repeat for different </a:t>
            </a:r>
            <a:r>
              <a:rPr lang="en-US" dirty="0" err="1" smtClean="0"/>
              <a:t>lenslet</a:t>
            </a:r>
            <a:r>
              <a:rPr lang="en-US" dirty="0" smtClean="0"/>
              <a:t> sampling </a:t>
            </a:r>
            <a:r>
              <a:rPr lang="en-US" dirty="0" smtClean="0"/>
              <a:t>cases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45813" y="5186634"/>
                <a:ext cx="7640233" cy="8671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</a:rPr>
                  <a:t>Contrast gain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sz="280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STD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convolved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RDI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map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) 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STD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convolved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reference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star</m:t>
                        </m:r>
                        <m:r>
                          <m:rPr>
                            <m:nor/>
                          </m:rPr>
                          <a:rPr lang="en-US" sz="2800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map</m:t>
                        </m:r>
                        <m:r>
                          <m:rPr>
                            <m:nor/>
                          </m:rPr>
                          <a:rPr lang="en-US" sz="2800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+mn-lt"/>
                          </a:rPr>
                          <m:t>)</m:t>
                        </m:r>
                      </m:den>
                    </m:f>
                  </m:oMath>
                </a14:m>
                <a:endParaRPr lang="en-US" sz="28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</a:endParaRPr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5813" y="5186634"/>
                <a:ext cx="7640233" cy="867160"/>
              </a:xfrm>
              <a:prstGeom prst="rect">
                <a:avLst/>
              </a:prstGeom>
              <a:blipFill rotWithShape="0">
                <a:blip r:embed="rId2"/>
                <a:stretch>
                  <a:fillRect l="-16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84433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Wavelength-dependent contrast gain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7672"/>
            <a:ext cx="9144000" cy="49484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1834712" y="5833906"/>
                <a:ext cx="5474576" cy="60446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Contrast gain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STD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convolved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RDI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map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) 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STD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convolved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reference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star</m:t>
                        </m:r>
                        <m:r>
                          <m:rPr>
                            <m:nor/>
                          </m:rPr>
                          <a:rPr lang="en-US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map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)</m:t>
                        </m:r>
                      </m:den>
                    </m:f>
                  </m:oMath>
                </a14:m>
                <a:endParaRPr 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34712" y="5833906"/>
                <a:ext cx="5474576" cy="604461"/>
              </a:xfrm>
              <a:prstGeom prst="rect">
                <a:avLst/>
              </a:prstGeom>
              <a:blipFill rotWithShape="0">
                <a:blip r:embed="rId3"/>
                <a:stretch>
                  <a:fillRect l="-10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396292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851015" y="-57648"/>
            <a:ext cx="3441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2.0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lenslets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per lam/D at 660nm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787" y="326311"/>
            <a:ext cx="7865625" cy="653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6206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851015" y="-57648"/>
            <a:ext cx="3441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2.2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lenslets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 per lam/D at 660nm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787" y="285028"/>
            <a:ext cx="7924424" cy="657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801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Interpolation noise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/>
              <p:cNvSpPr txBox="1"/>
              <p:nvPr/>
            </p:nvSpPr>
            <p:spPr>
              <a:xfrm>
                <a:off x="1163063" y="5772261"/>
                <a:ext cx="6821098" cy="87472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1</m:t>
                        </m:r>
                      </m:num>
                      <m:den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Interpolation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noise</m:t>
                        </m:r>
                      </m:den>
                    </m:f>
                  </m:oMath>
                </a14:m>
                <a:r>
                  <a:rPr lang="en-US" dirty="0" smtClean="0">
                    <a:solidFill>
                      <a:schemeClr val="tx1">
                        <a:lumMod val="65000"/>
                        <a:lumOff val="35000"/>
                      </a:schemeClr>
                    </a:solidFill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  <a:latin typeface="Cambria Math" charset="0"/>
                          </a:rPr>
                        </m:ctrlPr>
                      </m:fPr>
                      <m:num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STD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convolved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b="0" i="0" dirty="0" smtClean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reference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 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map</m:t>
                        </m:r>
                        <m:r>
                          <m:rPr>
                            <m:nor/>
                          </m:rPr>
                          <a:rPr lang="en-US" dirty="0">
                            <a:solidFill>
                              <a:schemeClr val="tx1">
                                <a:lumMod val="65000"/>
                                <a:lumOff val="35000"/>
                              </a:schemeClr>
                            </a:solidFill>
                          </a:rPr>
                          <m:t>) </m:t>
                        </m:r>
                      </m:num>
                      <m:den>
                        <m:eqArr>
                          <m:eqArrPr>
                            <m:ctrlPr>
                              <a:rPr lang="en-US" dirty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  <a:latin typeface="Cambria Math" charset="0"/>
                              </a:rPr>
                            </m:ctrlPr>
                          </m:eqArrPr>
                          <m:e>
                            <m:r>
                              <m:rPr>
                                <m:nor/>
                              </m:rPr>
                              <a:rPr lang="en-US" dirty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STD</m:t>
                            </m:r>
                            <m:r>
                              <m:rPr>
                                <m:nor/>
                              </m:rPr>
                              <a:rPr lang="en-US" dirty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(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difference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btw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convolved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centered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and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 </m:t>
                            </m:r>
                          </m:e>
                          <m:e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countershifted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 </m:t>
                            </m:r>
                            <m:r>
                              <m:rPr>
                                <m:nor/>
                              </m:rPr>
                              <a:rPr lang="en-US" b="0" i="0" dirty="0" smtClean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reference</m:t>
                            </m:r>
                            <m:r>
                              <m:rPr>
                                <m:nor/>
                              </m:rPr>
                              <a:rPr lang="en-US" dirty="0">
                                <a:solidFill>
                                  <a:schemeClr val="tx1">
                                    <a:lumMod val="65000"/>
                                    <a:lumOff val="35000"/>
                                  </a:schemeClr>
                                </a:solidFill>
                              </a:rPr>
                              <m:t>)</m:t>
                            </m:r>
                          </m:e>
                        </m:eqArr>
                      </m:den>
                    </m:f>
                  </m:oMath>
                </a14:m>
                <a:endParaRPr lang="en-US" dirty="0" smtClean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63063" y="5772261"/>
                <a:ext cx="6821098" cy="87472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81943"/>
            <a:ext cx="9144000" cy="489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468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Goals:</a:t>
            </a:r>
          </a:p>
          <a:p>
            <a:pPr lvl="1"/>
            <a:r>
              <a:rPr lang="en-US" dirty="0" smtClean="0"/>
              <a:t>OS5 simulations for the IFS</a:t>
            </a:r>
          </a:p>
          <a:p>
            <a:pPr lvl="1"/>
            <a:r>
              <a:rPr lang="en-US" dirty="0" smtClean="0"/>
              <a:t>Incorporate all sources of noise</a:t>
            </a:r>
          </a:p>
          <a:p>
            <a:pPr lvl="1"/>
            <a:r>
              <a:rPr lang="en-US" dirty="0" smtClean="0"/>
              <a:t>Verify </a:t>
            </a:r>
            <a:r>
              <a:rPr lang="en-US" dirty="0" err="1" smtClean="0"/>
              <a:t>Bijan’s</a:t>
            </a:r>
            <a:r>
              <a:rPr lang="en-US" dirty="0" smtClean="0"/>
              <a:t> SNR estimates</a:t>
            </a:r>
          </a:p>
          <a:p>
            <a:endParaRPr lang="en-US" dirty="0"/>
          </a:p>
          <a:p>
            <a:r>
              <a:rPr lang="en-US" dirty="0" smtClean="0"/>
              <a:t>Simulate 47 Uma c, do RDI, and look at extracted flux</a:t>
            </a:r>
          </a:p>
          <a:p>
            <a:endParaRPr lang="en-US" dirty="0"/>
          </a:p>
          <a:p>
            <a:r>
              <a:rPr lang="en-US" dirty="0" smtClean="0"/>
              <a:t>Produce realistic IFS detector maps and reduced IFS cubes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Realistic IFS cube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74704"/>
      </p:ext>
    </p:extLst>
  </p:cSld>
  <p:clrMapOvr>
    <a:masterClrMapping/>
  </p:clrMapOvr>
</p:sld>
</file>

<file path=ppt/theme/theme1.xml><?xml version="1.0" encoding="utf-8"?>
<a:theme xmlns:a="http://schemas.openxmlformats.org/drawingml/2006/main" name="WFIRST Template">
  <a:themeElements>
    <a:clrScheme name="Custom 5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FFB712"/>
      </a:accent1>
      <a:accent2>
        <a:srgbClr val="F27810"/>
      </a:accent2>
      <a:accent3>
        <a:srgbClr val="E4C402"/>
      </a:accent3>
      <a:accent4>
        <a:srgbClr val="7DC1EF"/>
      </a:accent4>
      <a:accent5>
        <a:srgbClr val="21449B"/>
      </a:accent5>
      <a:accent6>
        <a:srgbClr val="E67A1F"/>
      </a:accent6>
      <a:hlink>
        <a:srgbClr val="8DA440"/>
      </a:hlink>
      <a:folHlink>
        <a:srgbClr val="4C4F3F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itle WFIRST">
  <a:themeElements>
    <a:clrScheme name="Custom 5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FFB712"/>
      </a:accent1>
      <a:accent2>
        <a:srgbClr val="F27810"/>
      </a:accent2>
      <a:accent3>
        <a:srgbClr val="E4C402"/>
      </a:accent3>
      <a:accent4>
        <a:srgbClr val="7DC1EF"/>
      </a:accent4>
      <a:accent5>
        <a:srgbClr val="21449B"/>
      </a:accent5>
      <a:accent6>
        <a:srgbClr val="E67A1F"/>
      </a:accent6>
      <a:hlink>
        <a:srgbClr val="8DA440"/>
      </a:hlink>
      <a:folHlink>
        <a:srgbClr val="4C4F3F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1938</TotalTime>
  <Words>380</Words>
  <Application>Microsoft Macintosh PowerPoint</Application>
  <PresentationFormat>On-screen Show (4:3)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Calibri</vt:lpstr>
      <vt:lpstr>Cambria Math</vt:lpstr>
      <vt:lpstr>Mangal</vt:lpstr>
      <vt:lpstr>Times New Roman</vt:lpstr>
      <vt:lpstr>Wingdings</vt:lpstr>
      <vt:lpstr>Wingdings 2</vt:lpstr>
      <vt:lpstr>小塚明朝 Pro H</vt:lpstr>
      <vt:lpstr>Arial</vt:lpstr>
      <vt:lpstr>WFIRST Template</vt:lpstr>
      <vt:lpstr>Title WFIRST</vt:lpstr>
      <vt:lpstr>IFS simulations update</vt:lpstr>
      <vt:lpstr>Outline</vt:lpstr>
      <vt:lpstr>Approach</vt:lpstr>
      <vt:lpstr>Approach</vt:lpstr>
      <vt:lpstr>Wavelength-dependent contrast gain</vt:lpstr>
      <vt:lpstr>PowerPoint Presentation</vt:lpstr>
      <vt:lpstr>PowerPoint Presentation</vt:lpstr>
      <vt:lpstr>Interpolation noise</vt:lpstr>
      <vt:lpstr>Realistic IFS cube models</vt:lpstr>
      <vt:lpstr>Recovered spectrum in noiseless data</vt:lpstr>
      <vt:lpstr>Noisy IFS detector map</vt:lpstr>
      <vt:lpstr>IFS cubes</vt:lpstr>
      <vt:lpstr>Convolution with matched filter</vt:lpstr>
      <vt:lpstr>Future improvements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CRISPY Coronagraph Rapid Imaging Spectrograph in Python</dc:title>
  <cp:lastModifiedBy>Maxime Rizzo</cp:lastModifiedBy>
  <cp:revision>79</cp:revision>
  <dcterms:modified xsi:type="dcterms:W3CDTF">2017-06-02T17:55:38Z</dcterms:modified>
</cp:coreProperties>
</file>